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13"/>
  </p:notesMasterIdLst>
  <p:sldIdLst>
    <p:sldId id="320" r:id="rId2"/>
    <p:sldId id="956" r:id="rId3"/>
    <p:sldId id="955" r:id="rId4"/>
    <p:sldId id="953" r:id="rId5"/>
    <p:sldId id="960" r:id="rId6"/>
    <p:sldId id="957" r:id="rId7"/>
    <p:sldId id="954" r:id="rId8"/>
    <p:sldId id="915" r:id="rId9"/>
    <p:sldId id="958" r:id="rId10"/>
    <p:sldId id="959" r:id="rId11"/>
    <p:sldId id="962" r:id="rId1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2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404040"/>
    <a:srgbClr val="0060B0"/>
    <a:srgbClr val="FF9933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88084" autoAdjust="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EF3F7-1B26-42D9-875D-4A3117CB37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24C095A0-2217-46F9-BD62-DD65B90E6C7F}">
      <dgm:prSet phldrT="[Текст]"/>
      <dgm:spPr/>
      <dgm:t>
        <a:bodyPr/>
        <a:lstStyle/>
        <a:p>
          <a:r>
            <a:rPr lang="uk-UA" dirty="0" err="1"/>
            <a:t>Преаналітичний</a:t>
          </a:r>
          <a:r>
            <a:rPr lang="uk-UA" dirty="0"/>
            <a:t> етап</a:t>
          </a:r>
        </a:p>
      </dgm:t>
    </dgm:pt>
    <dgm:pt modelId="{050DB030-4BAE-43BD-A4BC-748A0865C6F3}" type="parTrans" cxnId="{C87AF30C-DFA0-44E5-A84F-D7847E3AEEB9}">
      <dgm:prSet/>
      <dgm:spPr/>
      <dgm:t>
        <a:bodyPr/>
        <a:lstStyle/>
        <a:p>
          <a:endParaRPr lang="uk-UA"/>
        </a:p>
      </dgm:t>
    </dgm:pt>
    <dgm:pt modelId="{A23E6E81-59EF-4E34-9048-88938EB2C76C}" type="sibTrans" cxnId="{C87AF30C-DFA0-44E5-A84F-D7847E3AEEB9}">
      <dgm:prSet/>
      <dgm:spPr/>
      <dgm:t>
        <a:bodyPr/>
        <a:lstStyle/>
        <a:p>
          <a:endParaRPr lang="uk-UA"/>
        </a:p>
      </dgm:t>
    </dgm:pt>
    <dgm:pt modelId="{A5355C5C-B2A5-4ADC-B6D8-EDA4209E28F5}">
      <dgm:prSet phldrT="[Текст]"/>
      <dgm:spPr/>
      <dgm:t>
        <a:bodyPr/>
        <a:lstStyle/>
        <a:p>
          <a:r>
            <a:rPr lang="uk-UA" dirty="0"/>
            <a:t>Аналітичний етап</a:t>
          </a:r>
        </a:p>
      </dgm:t>
    </dgm:pt>
    <dgm:pt modelId="{865BF450-EA37-4A6F-AC87-09160884D622}" type="parTrans" cxnId="{EDD55736-3F74-46C1-A9F8-7A7443260D14}">
      <dgm:prSet/>
      <dgm:spPr/>
      <dgm:t>
        <a:bodyPr/>
        <a:lstStyle/>
        <a:p>
          <a:endParaRPr lang="uk-UA"/>
        </a:p>
      </dgm:t>
    </dgm:pt>
    <dgm:pt modelId="{DA1A7A3B-8D5C-41D9-B000-37416B3E8ACA}" type="sibTrans" cxnId="{EDD55736-3F74-46C1-A9F8-7A7443260D14}">
      <dgm:prSet/>
      <dgm:spPr/>
      <dgm:t>
        <a:bodyPr/>
        <a:lstStyle/>
        <a:p>
          <a:endParaRPr lang="uk-UA"/>
        </a:p>
      </dgm:t>
    </dgm:pt>
    <dgm:pt modelId="{62BC3E0B-3B53-46A5-B472-23233C9ED7C2}">
      <dgm:prSet phldrT="[Текст]"/>
      <dgm:spPr/>
      <dgm:t>
        <a:bodyPr/>
        <a:lstStyle/>
        <a:p>
          <a:r>
            <a:rPr lang="uk-UA" dirty="0" err="1"/>
            <a:t>Постаналітичний</a:t>
          </a:r>
          <a:r>
            <a:rPr lang="uk-UA" dirty="0"/>
            <a:t> етап</a:t>
          </a:r>
        </a:p>
      </dgm:t>
    </dgm:pt>
    <dgm:pt modelId="{57BA7363-E5DB-4202-9B9A-0CE771568B7D}" type="parTrans" cxnId="{D56BBD89-0567-47FB-8F76-07A3D0A5EB6C}">
      <dgm:prSet/>
      <dgm:spPr/>
      <dgm:t>
        <a:bodyPr/>
        <a:lstStyle/>
        <a:p>
          <a:endParaRPr lang="uk-UA"/>
        </a:p>
      </dgm:t>
    </dgm:pt>
    <dgm:pt modelId="{D120DEC1-0A44-4F9D-A875-0EB4F6292A64}" type="sibTrans" cxnId="{D56BBD89-0567-47FB-8F76-07A3D0A5EB6C}">
      <dgm:prSet/>
      <dgm:spPr/>
      <dgm:t>
        <a:bodyPr/>
        <a:lstStyle/>
        <a:p>
          <a:endParaRPr lang="uk-UA"/>
        </a:p>
      </dgm:t>
    </dgm:pt>
    <dgm:pt modelId="{56AE4E83-5542-4D57-AED9-2250AC9486EC}" type="pres">
      <dgm:prSet presAssocID="{01BEF3F7-1B26-42D9-875D-4A3117CB3710}" presName="Name0" presStyleCnt="0">
        <dgm:presLayoutVars>
          <dgm:dir/>
          <dgm:resizeHandles val="exact"/>
        </dgm:presLayoutVars>
      </dgm:prSet>
      <dgm:spPr/>
    </dgm:pt>
    <dgm:pt modelId="{3A80765D-815A-4E21-8E7C-F703A680E72B}" type="pres">
      <dgm:prSet presAssocID="{24C095A0-2217-46F9-BD62-DD65B90E6C7F}" presName="node" presStyleLbl="node1" presStyleIdx="0" presStyleCnt="3">
        <dgm:presLayoutVars>
          <dgm:bulletEnabled val="1"/>
        </dgm:presLayoutVars>
      </dgm:prSet>
      <dgm:spPr/>
    </dgm:pt>
    <dgm:pt modelId="{D8028EB2-38FB-4E1B-8A34-EE48915F7096}" type="pres">
      <dgm:prSet presAssocID="{A23E6E81-59EF-4E34-9048-88938EB2C76C}" presName="sibTrans" presStyleLbl="sibTrans2D1" presStyleIdx="0" presStyleCnt="2"/>
      <dgm:spPr/>
    </dgm:pt>
    <dgm:pt modelId="{C875722E-5B92-4221-8600-6F67BD67B53B}" type="pres">
      <dgm:prSet presAssocID="{A23E6E81-59EF-4E34-9048-88938EB2C76C}" presName="connectorText" presStyleLbl="sibTrans2D1" presStyleIdx="0" presStyleCnt="2"/>
      <dgm:spPr/>
    </dgm:pt>
    <dgm:pt modelId="{34B9AE11-E308-42AB-B0AD-E279CFD248CD}" type="pres">
      <dgm:prSet presAssocID="{A5355C5C-B2A5-4ADC-B6D8-EDA4209E28F5}" presName="node" presStyleLbl="node1" presStyleIdx="1" presStyleCnt="3">
        <dgm:presLayoutVars>
          <dgm:bulletEnabled val="1"/>
        </dgm:presLayoutVars>
      </dgm:prSet>
      <dgm:spPr/>
    </dgm:pt>
    <dgm:pt modelId="{23379DA4-DA9F-4393-B176-D5F6CA532291}" type="pres">
      <dgm:prSet presAssocID="{DA1A7A3B-8D5C-41D9-B000-37416B3E8ACA}" presName="sibTrans" presStyleLbl="sibTrans2D1" presStyleIdx="1" presStyleCnt="2"/>
      <dgm:spPr/>
    </dgm:pt>
    <dgm:pt modelId="{19247C3A-BD5E-4861-8FE7-E9803AD67071}" type="pres">
      <dgm:prSet presAssocID="{DA1A7A3B-8D5C-41D9-B000-37416B3E8ACA}" presName="connectorText" presStyleLbl="sibTrans2D1" presStyleIdx="1" presStyleCnt="2"/>
      <dgm:spPr/>
    </dgm:pt>
    <dgm:pt modelId="{F71A19BD-8A46-4BF4-8F19-B4571859DB03}" type="pres">
      <dgm:prSet presAssocID="{62BC3E0B-3B53-46A5-B472-23233C9ED7C2}" presName="node" presStyleLbl="node1" presStyleIdx="2" presStyleCnt="3" custLinFactNeighborX="-11716" custLinFactNeighborY="1202">
        <dgm:presLayoutVars>
          <dgm:bulletEnabled val="1"/>
        </dgm:presLayoutVars>
      </dgm:prSet>
      <dgm:spPr/>
    </dgm:pt>
  </dgm:ptLst>
  <dgm:cxnLst>
    <dgm:cxn modelId="{3EE1AF03-E70F-4723-A905-A4527FDF0A1E}" type="presOf" srcId="{24C095A0-2217-46F9-BD62-DD65B90E6C7F}" destId="{3A80765D-815A-4E21-8E7C-F703A680E72B}" srcOrd="0" destOrd="0" presId="urn:microsoft.com/office/officeart/2005/8/layout/process1"/>
    <dgm:cxn modelId="{C87AF30C-DFA0-44E5-A84F-D7847E3AEEB9}" srcId="{01BEF3F7-1B26-42D9-875D-4A3117CB3710}" destId="{24C095A0-2217-46F9-BD62-DD65B90E6C7F}" srcOrd="0" destOrd="0" parTransId="{050DB030-4BAE-43BD-A4BC-748A0865C6F3}" sibTransId="{A23E6E81-59EF-4E34-9048-88938EB2C76C}"/>
    <dgm:cxn modelId="{EDD55736-3F74-46C1-A9F8-7A7443260D14}" srcId="{01BEF3F7-1B26-42D9-875D-4A3117CB3710}" destId="{A5355C5C-B2A5-4ADC-B6D8-EDA4209E28F5}" srcOrd="1" destOrd="0" parTransId="{865BF450-EA37-4A6F-AC87-09160884D622}" sibTransId="{DA1A7A3B-8D5C-41D9-B000-37416B3E8ACA}"/>
    <dgm:cxn modelId="{F8BB067C-42DB-4CD7-8745-FDAE34454B78}" type="presOf" srcId="{DA1A7A3B-8D5C-41D9-B000-37416B3E8ACA}" destId="{19247C3A-BD5E-4861-8FE7-E9803AD67071}" srcOrd="1" destOrd="0" presId="urn:microsoft.com/office/officeart/2005/8/layout/process1"/>
    <dgm:cxn modelId="{FD0EA089-54AF-4413-8C9C-A1049E134168}" type="presOf" srcId="{A5355C5C-B2A5-4ADC-B6D8-EDA4209E28F5}" destId="{34B9AE11-E308-42AB-B0AD-E279CFD248CD}" srcOrd="0" destOrd="0" presId="urn:microsoft.com/office/officeart/2005/8/layout/process1"/>
    <dgm:cxn modelId="{D56BBD89-0567-47FB-8F76-07A3D0A5EB6C}" srcId="{01BEF3F7-1B26-42D9-875D-4A3117CB3710}" destId="{62BC3E0B-3B53-46A5-B472-23233C9ED7C2}" srcOrd="2" destOrd="0" parTransId="{57BA7363-E5DB-4202-9B9A-0CE771568B7D}" sibTransId="{D120DEC1-0A44-4F9D-A875-0EB4F6292A64}"/>
    <dgm:cxn modelId="{3017BFA0-BD09-405A-94EF-83EBD98C371C}" type="presOf" srcId="{A23E6E81-59EF-4E34-9048-88938EB2C76C}" destId="{D8028EB2-38FB-4E1B-8A34-EE48915F7096}" srcOrd="0" destOrd="0" presId="urn:microsoft.com/office/officeart/2005/8/layout/process1"/>
    <dgm:cxn modelId="{A74100A1-0076-47E9-A5DC-762BB56DF80E}" type="presOf" srcId="{62BC3E0B-3B53-46A5-B472-23233C9ED7C2}" destId="{F71A19BD-8A46-4BF4-8F19-B4571859DB03}" srcOrd="0" destOrd="0" presId="urn:microsoft.com/office/officeart/2005/8/layout/process1"/>
    <dgm:cxn modelId="{795C7DC7-0C60-47FF-BC31-E9010977B90E}" type="presOf" srcId="{01BEF3F7-1B26-42D9-875D-4A3117CB3710}" destId="{56AE4E83-5542-4D57-AED9-2250AC9486EC}" srcOrd="0" destOrd="0" presId="urn:microsoft.com/office/officeart/2005/8/layout/process1"/>
    <dgm:cxn modelId="{9985DBC7-C0E8-4467-9AC0-8B1844C6D9D9}" type="presOf" srcId="{DA1A7A3B-8D5C-41D9-B000-37416B3E8ACA}" destId="{23379DA4-DA9F-4393-B176-D5F6CA532291}" srcOrd="0" destOrd="0" presId="urn:microsoft.com/office/officeart/2005/8/layout/process1"/>
    <dgm:cxn modelId="{1BBF23E9-3A90-42F3-A372-4C9366DB6BBA}" type="presOf" srcId="{A23E6E81-59EF-4E34-9048-88938EB2C76C}" destId="{C875722E-5B92-4221-8600-6F67BD67B53B}" srcOrd="1" destOrd="0" presId="urn:microsoft.com/office/officeart/2005/8/layout/process1"/>
    <dgm:cxn modelId="{16FAB5AD-3132-4F61-9EC6-5C664AEB0EF3}" type="presParOf" srcId="{56AE4E83-5542-4D57-AED9-2250AC9486EC}" destId="{3A80765D-815A-4E21-8E7C-F703A680E72B}" srcOrd="0" destOrd="0" presId="urn:microsoft.com/office/officeart/2005/8/layout/process1"/>
    <dgm:cxn modelId="{8CB56C1D-A41C-4B34-806A-14B1ACC8068C}" type="presParOf" srcId="{56AE4E83-5542-4D57-AED9-2250AC9486EC}" destId="{D8028EB2-38FB-4E1B-8A34-EE48915F7096}" srcOrd="1" destOrd="0" presId="urn:microsoft.com/office/officeart/2005/8/layout/process1"/>
    <dgm:cxn modelId="{D62AD644-04E2-48A7-ABB5-9F6413264278}" type="presParOf" srcId="{D8028EB2-38FB-4E1B-8A34-EE48915F7096}" destId="{C875722E-5B92-4221-8600-6F67BD67B53B}" srcOrd="0" destOrd="0" presId="urn:microsoft.com/office/officeart/2005/8/layout/process1"/>
    <dgm:cxn modelId="{97996A48-EE4A-4BBB-89B8-CA953FD9D772}" type="presParOf" srcId="{56AE4E83-5542-4D57-AED9-2250AC9486EC}" destId="{34B9AE11-E308-42AB-B0AD-E279CFD248CD}" srcOrd="2" destOrd="0" presId="urn:microsoft.com/office/officeart/2005/8/layout/process1"/>
    <dgm:cxn modelId="{1253E9DD-961C-4BBF-919C-01485A2CB4B6}" type="presParOf" srcId="{56AE4E83-5542-4D57-AED9-2250AC9486EC}" destId="{23379DA4-DA9F-4393-B176-D5F6CA532291}" srcOrd="3" destOrd="0" presId="urn:microsoft.com/office/officeart/2005/8/layout/process1"/>
    <dgm:cxn modelId="{460ACFA7-B5EF-4109-AC94-C3F940EFA2AD}" type="presParOf" srcId="{23379DA4-DA9F-4393-B176-D5F6CA532291}" destId="{19247C3A-BD5E-4861-8FE7-E9803AD67071}" srcOrd="0" destOrd="0" presId="urn:microsoft.com/office/officeart/2005/8/layout/process1"/>
    <dgm:cxn modelId="{96B33565-E2E4-4498-BF3C-77045E4E33A4}" type="presParOf" srcId="{56AE4E83-5542-4D57-AED9-2250AC9486EC}" destId="{F71A19BD-8A46-4BF4-8F19-B4571859DB0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0765D-815A-4E21-8E7C-F703A680E72B}">
      <dsp:nvSpPr>
        <dsp:cNvPr id="0" name=""/>
        <dsp:cNvSpPr/>
      </dsp:nvSpPr>
      <dsp:spPr>
        <a:xfrm>
          <a:off x="8840" y="427305"/>
          <a:ext cx="2642294" cy="1585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500" kern="1200" dirty="0" err="1"/>
            <a:t>Преаналітичний</a:t>
          </a:r>
          <a:r>
            <a:rPr lang="uk-UA" sz="2500" kern="1200" dirty="0"/>
            <a:t> етап</a:t>
          </a:r>
        </a:p>
      </dsp:txBody>
      <dsp:txXfrm>
        <a:off x="55274" y="473739"/>
        <a:ext cx="2549426" cy="1492508"/>
      </dsp:txXfrm>
    </dsp:sp>
    <dsp:sp modelId="{D8028EB2-38FB-4E1B-8A34-EE48915F7096}">
      <dsp:nvSpPr>
        <dsp:cNvPr id="0" name=""/>
        <dsp:cNvSpPr/>
      </dsp:nvSpPr>
      <dsp:spPr>
        <a:xfrm>
          <a:off x="2915364" y="892349"/>
          <a:ext cx="560166" cy="655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2000" kern="1200"/>
        </a:p>
      </dsp:txBody>
      <dsp:txXfrm>
        <a:off x="2915364" y="1023407"/>
        <a:ext cx="392116" cy="393173"/>
      </dsp:txXfrm>
    </dsp:sp>
    <dsp:sp modelId="{34B9AE11-E308-42AB-B0AD-E279CFD248CD}">
      <dsp:nvSpPr>
        <dsp:cNvPr id="0" name=""/>
        <dsp:cNvSpPr/>
      </dsp:nvSpPr>
      <dsp:spPr>
        <a:xfrm>
          <a:off x="3708052" y="427305"/>
          <a:ext cx="2642294" cy="1585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500" kern="1200" dirty="0"/>
            <a:t>Аналітичний етап</a:t>
          </a:r>
        </a:p>
      </dsp:txBody>
      <dsp:txXfrm>
        <a:off x="3754486" y="473739"/>
        <a:ext cx="2549426" cy="1492508"/>
      </dsp:txXfrm>
    </dsp:sp>
    <dsp:sp modelId="{23379DA4-DA9F-4393-B176-D5F6CA532291}">
      <dsp:nvSpPr>
        <dsp:cNvPr id="0" name=""/>
        <dsp:cNvSpPr/>
      </dsp:nvSpPr>
      <dsp:spPr>
        <a:xfrm rot="18322">
          <a:off x="6583616" y="901952"/>
          <a:ext cx="494544" cy="655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2000" kern="1200"/>
        </a:p>
      </dsp:txBody>
      <dsp:txXfrm>
        <a:off x="6583617" y="1032615"/>
        <a:ext cx="346181" cy="393173"/>
      </dsp:txXfrm>
    </dsp:sp>
    <dsp:sp modelId="{F71A19BD-8A46-4BF4-8F19-B4571859DB03}">
      <dsp:nvSpPr>
        <dsp:cNvPr id="0" name=""/>
        <dsp:cNvSpPr/>
      </dsp:nvSpPr>
      <dsp:spPr>
        <a:xfrm>
          <a:off x="7283436" y="446361"/>
          <a:ext cx="2642294" cy="1585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500" kern="1200" dirty="0" err="1"/>
            <a:t>Постаналітичний</a:t>
          </a:r>
          <a:r>
            <a:rPr lang="uk-UA" sz="2500" kern="1200" dirty="0"/>
            <a:t> етап</a:t>
          </a:r>
        </a:p>
      </dsp:txBody>
      <dsp:txXfrm>
        <a:off x="7329870" y="492795"/>
        <a:ext cx="2549426" cy="1492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C461-B5AD-42DB-BEB1-4BCBF74183B2}" type="datetimeFigureOut">
              <a:rPr lang="ru-RU" smtClean="0"/>
              <a:t>21.07.2025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97B55-5635-437B-9049-E2277CDD82C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26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25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506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89088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4700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19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91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63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35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127DAF-8DA0-4AF3-97B2-D6946B8C4F38}" type="slidenum">
              <a:rPr lang="ru-RU" altLang="uk-UA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ru-RU" altLang="uk-UA" sz="1300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uk-UA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2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F78A07-93B4-4D57-AECF-D075DB7EE7A1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787B6A-7698-462E-98DE-E6C0E6295CA0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01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187E00-3202-4D81-8B8E-AC73D5B79289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477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AC5522-E3DA-4BF8-B8A5-3CA2EC049AA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11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1" y="-381000"/>
            <a:ext cx="7736378" cy="526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50" y="1339644"/>
            <a:ext cx="3803700" cy="224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67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0"/>
            <a:ext cx="11521280" cy="1143000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44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3696000" y="1208753"/>
            <a:ext cx="48000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0D4EC-26C6-4DC5-AFC8-78A57A136537}" type="slidenum">
              <a:rPr kumimoji="0" lang="uk-UA" sz="133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33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021" y="6356676"/>
            <a:ext cx="986620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Объект 2"/>
          <p:cNvSpPr>
            <a:spLocks noGrp="1"/>
          </p:cNvSpPr>
          <p:nvPr>
            <p:ph idx="10"/>
          </p:nvPr>
        </p:nvSpPr>
        <p:spPr>
          <a:xfrm>
            <a:off x="348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  <p:sp>
        <p:nvSpPr>
          <p:cNvPr id="18" name="Объект 2"/>
          <p:cNvSpPr>
            <a:spLocks noGrp="1"/>
          </p:cNvSpPr>
          <p:nvPr>
            <p:ph idx="11"/>
          </p:nvPr>
        </p:nvSpPr>
        <p:spPr>
          <a:xfrm>
            <a:off x="4296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98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79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96A41A-1403-4043-A2BE-C23956BD363A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91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EC6C1F-E58F-4535-BB9B-704B92533FB2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4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7A670E-04A2-44CA-B454-347B0CBECE10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519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85A81F-A588-4807-9F8A-352B4AB57C9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58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88B206-F00E-40BA-B3C5-F98FE57D9FE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6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51" y="5598646"/>
            <a:ext cx="1325880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86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54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0" y="5435846"/>
            <a:ext cx="1325880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2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69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0" name="Rectangle 514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47AF9-7E05-F8AC-5AB6-51A4BEA720E1}"/>
              </a:ext>
            </a:extLst>
          </p:cNvPr>
          <p:cNvSpPr txBox="1"/>
          <p:nvPr/>
        </p:nvSpPr>
        <p:spPr>
          <a:xfrm>
            <a:off x="721086" y="4625112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Преаналітичні</a:t>
            </a:r>
            <a:r>
              <a:rPr lang="en-US" sz="6000" spc="-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6000" spc="-5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етапи</a:t>
            </a:r>
            <a:endParaRPr lang="en-US" sz="6000" spc="-5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Нові правила прийому пацієнта в лікаря з 1 квітня - Олевська ТГ">
            <a:extLst>
              <a:ext uri="{FF2B5EF4-FFF2-40B4-BE49-F238E27FC236}">
                <a16:creationId xmlns:a16="http://schemas.microsoft.com/office/drawing/2014/main" id="{C1C30F43-AACE-C9D2-3F4F-D03AEE36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27" y="1103985"/>
            <a:ext cx="3985201" cy="26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2" name="Rectangle 515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CDAC6426-1B29-7EB5-DB38-43072191F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8636" y="1397238"/>
            <a:ext cx="3414727" cy="203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54" name="Rectangle 515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Психологічна підготовка дитини до взяття крові">
            <a:extLst>
              <a:ext uri="{FF2B5EF4-FFF2-40B4-BE49-F238E27FC236}">
                <a16:creationId xmlns:a16="http://schemas.microsoft.com/office/drawing/2014/main" id="{18E6F8E2-F99F-A6C6-4A17-FCD722D72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0902" y="1103985"/>
            <a:ext cx="3985202" cy="26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56" name="Straight Connector 515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8" name="Rectangle 515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5160" name="Rectangle 515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49C23-0294-E336-86EE-FC6AED777385}"/>
              </a:ext>
            </a:extLst>
          </p:cNvPr>
          <p:cNvSpPr txBox="1"/>
          <p:nvPr/>
        </p:nvSpPr>
        <p:spPr>
          <a:xfrm>
            <a:off x="406955" y="5176820"/>
            <a:ext cx="10909073" cy="750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2000" spc="-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Шлапак Інна, спеціаліст з лабораторної діагностики</a:t>
            </a:r>
            <a:endParaRPr lang="en-US" sz="2000" spc="-5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912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DCD8D2-8533-95D2-3776-BC694FED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09" y="1057435"/>
            <a:ext cx="6774431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Поняття гемолізу, </a:t>
            </a:r>
            <a:r>
              <a:rPr lang="uk-UA" dirty="0" err="1">
                <a:solidFill>
                  <a:schemeClr val="tx1"/>
                </a:solidFill>
              </a:rPr>
              <a:t>хільозу</a:t>
            </a:r>
            <a:r>
              <a:rPr lang="uk-UA" dirty="0">
                <a:solidFill>
                  <a:schemeClr val="tx1"/>
                </a:solidFill>
              </a:rPr>
              <a:t> та </a:t>
            </a:r>
            <a:r>
              <a:rPr lang="uk-UA" dirty="0" err="1">
                <a:solidFill>
                  <a:schemeClr val="tx1"/>
                </a:solidFill>
              </a:rPr>
              <a:t>іктеричності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237CFD6-E4CD-BAA5-FB42-C4415B12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2284" y="6422463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grpSp>
        <p:nvGrpSpPr>
          <p:cNvPr id="5" name="Групувати 4">
            <a:extLst>
              <a:ext uri="{FF2B5EF4-FFF2-40B4-BE49-F238E27FC236}">
                <a16:creationId xmlns:a16="http://schemas.microsoft.com/office/drawing/2014/main" id="{96B2DFEB-7832-0BCA-8DE9-5BE354153378}"/>
              </a:ext>
            </a:extLst>
          </p:cNvPr>
          <p:cNvGrpSpPr/>
          <p:nvPr/>
        </p:nvGrpSpPr>
        <p:grpSpPr>
          <a:xfrm>
            <a:off x="273094" y="1899285"/>
            <a:ext cx="4682174" cy="2743200"/>
            <a:chOff x="0" y="0"/>
            <a:chExt cx="3812540" cy="1902460"/>
          </a:xfrm>
        </p:grpSpPr>
        <p:pic>
          <p:nvPicPr>
            <p:cNvPr id="6" name="Рисунок 5" descr="My Shop Went To Nurse Collect This Might Be The Most, 54% OFF">
              <a:extLst>
                <a:ext uri="{FF2B5EF4-FFF2-40B4-BE49-F238E27FC236}">
                  <a16:creationId xmlns:a16="http://schemas.microsoft.com/office/drawing/2014/main" id="{66993B46-82EB-3629-5AF5-08BBE37BE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12540" cy="1902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Текстове поле 2">
              <a:extLst>
                <a:ext uri="{FF2B5EF4-FFF2-40B4-BE49-F238E27FC236}">
                  <a16:creationId xmlns:a16="http://schemas.microsoft.com/office/drawing/2014/main" id="{1B3B8E40-82D6-238B-C13C-F7C383D65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5102" y="1566170"/>
              <a:ext cx="246380" cy="222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uk-UA" sz="15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а</a:t>
              </a:r>
            </a:p>
          </p:txBody>
        </p:sp>
        <p:sp>
          <p:nvSpPr>
            <p:cNvPr id="8" name="Текстове поле 2">
              <a:extLst>
                <a:ext uri="{FF2B5EF4-FFF2-40B4-BE49-F238E27FC236}">
                  <a16:creationId xmlns:a16="http://schemas.microsoft.com/office/drawing/2014/main" id="{6ED47DA5-4A4E-53AE-CD70-2A801E340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140" y="1606378"/>
              <a:ext cx="246380" cy="222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b</a:t>
              </a:r>
              <a:endParaRPr lang="uk-UA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Текстове поле 2">
              <a:extLst>
                <a:ext uri="{FF2B5EF4-FFF2-40B4-BE49-F238E27FC236}">
                  <a16:creationId xmlns:a16="http://schemas.microsoft.com/office/drawing/2014/main" id="{68751A08-3713-C644-9E7F-446AAAC30C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4259" y="1425146"/>
              <a:ext cx="246380" cy="2222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</a:t>
              </a:r>
              <a:endParaRPr lang="uk-UA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BA62708-6A2E-B291-49BC-6E6B3C01429A}"/>
              </a:ext>
            </a:extLst>
          </p:cNvPr>
          <p:cNvSpPr txBox="1"/>
          <p:nvPr/>
        </p:nvSpPr>
        <p:spPr>
          <a:xfrm>
            <a:off x="165469" y="4705649"/>
            <a:ext cx="47897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Виділена сироватка з наявним а – гемолізом, 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 –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хільозом</a:t>
            </a:r>
            <a:r>
              <a:rPr lang="uk-UA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 – </a:t>
            </a:r>
            <a:r>
              <a:rPr lang="uk-UA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іктеричністю</a:t>
            </a:r>
            <a:endParaRPr lang="uk-UA" sz="1600" dirty="0"/>
          </a:p>
        </p:txBody>
      </p:sp>
      <p:pic>
        <p:nvPicPr>
          <p:cNvPr id="12" name="Рисунок 11" descr="Measuring Haemolysis In Cattle Serum By Direct UV–VIS And, 41% OFF">
            <a:extLst>
              <a:ext uri="{FF2B5EF4-FFF2-40B4-BE49-F238E27FC236}">
                <a16:creationId xmlns:a16="http://schemas.microsoft.com/office/drawing/2014/main" id="{83D80018-4006-F332-777F-0F7D01C38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-867" r="97" b="45116"/>
          <a:stretch/>
        </p:blipFill>
        <p:spPr bwMode="auto">
          <a:xfrm>
            <a:off x="7236734" y="1121403"/>
            <a:ext cx="4532042" cy="13563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8" name="Групувати 17">
            <a:extLst>
              <a:ext uri="{FF2B5EF4-FFF2-40B4-BE49-F238E27FC236}">
                <a16:creationId xmlns:a16="http://schemas.microsoft.com/office/drawing/2014/main" id="{E8902DC9-6144-2045-A919-9A6D6FF6573B}"/>
              </a:ext>
            </a:extLst>
          </p:cNvPr>
          <p:cNvGrpSpPr/>
          <p:nvPr/>
        </p:nvGrpSpPr>
        <p:grpSpPr>
          <a:xfrm>
            <a:off x="5286963" y="2082728"/>
            <a:ext cx="1911272" cy="502395"/>
            <a:chOff x="5123429" y="1904709"/>
            <a:chExt cx="1911272" cy="502395"/>
          </a:xfrm>
        </p:grpSpPr>
        <p:sp>
          <p:nvSpPr>
            <p:cNvPr id="15" name="Стрілка: вправо 14">
              <a:extLst>
                <a:ext uri="{FF2B5EF4-FFF2-40B4-BE49-F238E27FC236}">
                  <a16:creationId xmlns:a16="http://schemas.microsoft.com/office/drawing/2014/main" id="{61010087-2404-DBD9-DA79-14C0D459BE1A}"/>
                </a:ext>
              </a:extLst>
            </p:cNvPr>
            <p:cNvSpPr/>
            <p:nvPr/>
          </p:nvSpPr>
          <p:spPr>
            <a:xfrm rot="20988961">
              <a:off x="5157300" y="2100296"/>
              <a:ext cx="1877401" cy="306808"/>
            </a:xfrm>
            <a:prstGeom prst="rightArrow">
              <a:avLst>
                <a:gd name="adj1" fmla="val 50000"/>
                <a:gd name="adj2" fmla="val 1411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6814BF8E-C893-5288-9735-A152760F9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030930">
              <a:off x="5123429" y="1904709"/>
              <a:ext cx="1902070" cy="41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500" dirty="0" err="1"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Стадії</a:t>
              </a:r>
              <a:r>
                <a:rPr lang="ru-RU" sz="1500" dirty="0"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500" dirty="0" err="1"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гемолізу</a:t>
              </a:r>
              <a:endParaRPr lang="uk-UA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Рисунок 16" descr="Lipeemia">
            <a:extLst>
              <a:ext uri="{FF2B5EF4-FFF2-40B4-BE49-F238E27FC236}">
                <a16:creationId xmlns:a16="http://schemas.microsoft.com/office/drawing/2014/main" id="{94E92069-C0CB-DAB9-0386-14A62A7EB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6"/>
          <a:stretch/>
        </p:blipFill>
        <p:spPr bwMode="auto">
          <a:xfrm>
            <a:off x="8273226" y="2528879"/>
            <a:ext cx="2459058" cy="16229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4BCF5F59-7D5C-09FD-2128-9D0C01978734}"/>
              </a:ext>
            </a:extLst>
          </p:cNvPr>
          <p:cNvGrpSpPr/>
          <p:nvPr/>
        </p:nvGrpSpPr>
        <p:grpSpPr>
          <a:xfrm rot="622602">
            <a:off x="5382612" y="3088530"/>
            <a:ext cx="1911272" cy="502395"/>
            <a:chOff x="5123429" y="1904709"/>
            <a:chExt cx="1911272" cy="502395"/>
          </a:xfrm>
        </p:grpSpPr>
        <p:sp>
          <p:nvSpPr>
            <p:cNvPr id="20" name="Стрілка: вправо 19">
              <a:extLst>
                <a:ext uri="{FF2B5EF4-FFF2-40B4-BE49-F238E27FC236}">
                  <a16:creationId xmlns:a16="http://schemas.microsoft.com/office/drawing/2014/main" id="{9A31C2BF-BF2D-EC49-DF6D-0C27EFBEDCC1}"/>
                </a:ext>
              </a:extLst>
            </p:cNvPr>
            <p:cNvSpPr/>
            <p:nvPr/>
          </p:nvSpPr>
          <p:spPr>
            <a:xfrm rot="20988961">
              <a:off x="5157300" y="2100296"/>
              <a:ext cx="1877401" cy="306808"/>
            </a:xfrm>
            <a:prstGeom prst="rightArrow">
              <a:avLst>
                <a:gd name="adj1" fmla="val 50000"/>
                <a:gd name="adj2" fmla="val 1411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2A84B9CE-CE5A-D6E4-14E2-A1DE6B60C7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030930">
              <a:off x="5123429" y="1904709"/>
              <a:ext cx="1902070" cy="41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500" dirty="0" err="1"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Стадії</a:t>
              </a:r>
              <a:r>
                <a:rPr lang="ru-RU" sz="1500" dirty="0"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500" dirty="0" err="1"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хільозу</a:t>
              </a:r>
              <a:endParaRPr lang="uk-UA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2" name="Рисунок 21" descr="Isabele Moura no LinkedIn: SORO ICTÉRICO Vejam só esta foto ...">
            <a:extLst>
              <a:ext uri="{FF2B5EF4-FFF2-40B4-BE49-F238E27FC236}">
                <a16:creationId xmlns:a16="http://schemas.microsoft.com/office/drawing/2014/main" id="{30D00AA8-EE77-2DBD-ECA3-2D0B457506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57" y="4215558"/>
            <a:ext cx="1664528" cy="207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Рисунок 22" descr="científico sostener muestra taza con ictérico suero para prueba en  laboratorio. hiperbilirrubinemia, cuales lata porque falso laboratorio  prueba resultado. 21966237 Foto de stock en Vecteezy">
            <a:extLst>
              <a:ext uri="{FF2B5EF4-FFF2-40B4-BE49-F238E27FC236}">
                <a16:creationId xmlns:a16="http://schemas.microsoft.com/office/drawing/2014/main" id="{756E1DD1-45D4-C6D7-EC5A-0A0F8C5439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t="7561" r="31087" b="3216"/>
          <a:stretch/>
        </p:blipFill>
        <p:spPr bwMode="auto">
          <a:xfrm>
            <a:off x="7102032" y="4223299"/>
            <a:ext cx="1622425" cy="20688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4" name="Групувати 23">
            <a:extLst>
              <a:ext uri="{FF2B5EF4-FFF2-40B4-BE49-F238E27FC236}">
                <a16:creationId xmlns:a16="http://schemas.microsoft.com/office/drawing/2014/main" id="{FDBC2433-BAAE-E054-D338-4015F0DD4FDD}"/>
              </a:ext>
            </a:extLst>
          </p:cNvPr>
          <p:cNvGrpSpPr/>
          <p:nvPr/>
        </p:nvGrpSpPr>
        <p:grpSpPr>
          <a:xfrm rot="2480144">
            <a:off x="5262946" y="4303536"/>
            <a:ext cx="1911272" cy="502395"/>
            <a:chOff x="5123429" y="1904709"/>
            <a:chExt cx="1911272" cy="502395"/>
          </a:xfrm>
        </p:grpSpPr>
        <p:sp>
          <p:nvSpPr>
            <p:cNvPr id="25" name="Стрілка: вправо 24">
              <a:extLst>
                <a:ext uri="{FF2B5EF4-FFF2-40B4-BE49-F238E27FC236}">
                  <a16:creationId xmlns:a16="http://schemas.microsoft.com/office/drawing/2014/main" id="{9498A653-4E80-0227-32F9-0035BC9F33EC}"/>
                </a:ext>
              </a:extLst>
            </p:cNvPr>
            <p:cNvSpPr/>
            <p:nvPr/>
          </p:nvSpPr>
          <p:spPr>
            <a:xfrm rot="20988961">
              <a:off x="5157300" y="2100296"/>
              <a:ext cx="1877401" cy="306808"/>
            </a:xfrm>
            <a:prstGeom prst="rightArrow">
              <a:avLst>
                <a:gd name="adj1" fmla="val 50000"/>
                <a:gd name="adj2" fmla="val 1411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7AD2776-9731-9628-8512-49FCD5C96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030930">
              <a:off x="5123429" y="1904709"/>
              <a:ext cx="1902070" cy="41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500" kern="100" dirty="0" err="1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Іктеричність</a:t>
              </a:r>
              <a:endParaRPr lang="uk-UA" sz="15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76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7BDB6-4546-858C-798C-FFBCB5A2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16419"/>
            <a:ext cx="10058400" cy="777087"/>
          </a:xfrm>
        </p:spPr>
        <p:txBody>
          <a:bodyPr>
            <a:normAutofit/>
          </a:bodyPr>
          <a:lstStyle/>
          <a:p>
            <a:pPr algn="ctr"/>
            <a:r>
              <a:rPr lang="uk-UA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Дякую за увагу!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9D255AD-2B88-E89C-5582-13291473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543" y="6422462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Increasing Access to Care for Hemophilia">
            <a:extLst>
              <a:ext uri="{FF2B5EF4-FFF2-40B4-BE49-F238E27FC236}">
                <a16:creationId xmlns:a16="http://schemas.microsoft.com/office/drawing/2014/main" id="{4138B2B4-2FB3-EB5E-F687-D9FD69944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13008" r="3807" b="6959"/>
          <a:stretch/>
        </p:blipFill>
        <p:spPr bwMode="auto">
          <a:xfrm>
            <a:off x="1631301" y="1805473"/>
            <a:ext cx="9212464" cy="363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98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46A6B-714A-F495-1702-153D08E2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904314"/>
            <a:ext cx="10058400" cy="702303"/>
          </a:xfrm>
        </p:spPr>
        <p:txBody>
          <a:bodyPr>
            <a:normAutofit/>
          </a:bodyPr>
          <a:lstStyle/>
          <a:p>
            <a:pPr algn="ctr"/>
            <a:r>
              <a:rPr lang="uk-UA" sz="4000" dirty="0">
                <a:solidFill>
                  <a:schemeClr val="tx1"/>
                </a:solidFill>
              </a:rPr>
              <a:t>Етапи проведення лабораторного обстеження:</a:t>
            </a:r>
          </a:p>
        </p:txBody>
      </p:sp>
      <p:graphicFrame>
        <p:nvGraphicFramePr>
          <p:cNvPr id="5" name="Місце для вмісту 4">
            <a:extLst>
              <a:ext uri="{FF2B5EF4-FFF2-40B4-BE49-F238E27FC236}">
                <a16:creationId xmlns:a16="http://schemas.microsoft.com/office/drawing/2014/main" id="{78B63700-A710-EC5C-CECA-9CBC1BB12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170245"/>
              </p:ext>
            </p:extLst>
          </p:nvPr>
        </p:nvGraphicFramePr>
        <p:xfrm>
          <a:off x="801688" y="3429000"/>
          <a:ext cx="10058400" cy="243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B120806-C3C2-7FC7-537B-74B2ACFE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544" y="6422463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2050" name="Picture 2" descr="Здаємо кров із вени: як підготуватися - Порадниця">
            <a:extLst>
              <a:ext uri="{FF2B5EF4-FFF2-40B4-BE49-F238E27FC236}">
                <a16:creationId xmlns:a16="http://schemas.microsoft.com/office/drawing/2014/main" id="{F2A0064D-6C83-16CF-20A3-1CDF177F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1952625"/>
            <a:ext cx="2604241" cy="18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Лабораторні аналізи у Києві - Клініка ЦСМ">
            <a:extLst>
              <a:ext uri="{FF2B5EF4-FFF2-40B4-BE49-F238E27FC236}">
                <a16:creationId xmlns:a16="http://schemas.microsoft.com/office/drawing/2014/main" id="{80CA2D4A-D48B-06D7-8420-A7E745CE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934708"/>
            <a:ext cx="2715923" cy="18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Огляд застосування лікарських засобів: що необхідно для реалізації цієї  послуги фармацевтами? | Щотижневик АПТЕКА">
            <a:extLst>
              <a:ext uri="{FF2B5EF4-FFF2-40B4-BE49-F238E27FC236}">
                <a16:creationId xmlns:a16="http://schemas.microsoft.com/office/drawing/2014/main" id="{A6AE0762-74FA-63CC-2F4D-0BFFD9F5E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528" y="1934708"/>
            <a:ext cx="2419639" cy="193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2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CD36A-5FC5-4A71-0119-2448B6E6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86603"/>
            <a:ext cx="12115800" cy="1450757"/>
          </a:xfrm>
        </p:spPr>
        <p:txBody>
          <a:bodyPr>
            <a:noAutofit/>
          </a:bodyPr>
          <a:lstStyle/>
          <a:p>
            <a:pPr algn="ctr"/>
            <a:r>
              <a:rPr lang="uk-UA" sz="3500" b="1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FAgoraSansProRegular"/>
              </a:rPr>
              <a:t>Преаналітичний</a:t>
            </a:r>
            <a:r>
              <a:rPr lang="uk-UA" sz="35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FAgoraSansProRegular"/>
              </a:rPr>
              <a:t> етап лабораторної діагностики</a:t>
            </a:r>
            <a:r>
              <a:rPr lang="uk-UA" sz="35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PFAgoraSansProRegular"/>
              </a:rPr>
              <a:t> – це комплекс дій, що передує безпосередньому виконанню досліджень:</a:t>
            </a:r>
            <a:endParaRPr lang="uk-UA" sz="3500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ADC630B-226D-EEA6-FF84-E2AF3FDCD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24074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uk-UA">
                <a:solidFill>
                  <a:schemeClr val="tx1"/>
                </a:solidFill>
              </a:rPr>
              <a:t>Консультація у лікаря, при наявності симптомів певної хвороби;</a:t>
            </a:r>
          </a:p>
          <a:p>
            <a:pPr marL="457200" indent="-457200">
              <a:buFont typeface="+mj-lt"/>
              <a:buAutoNum type="arabicPeriod"/>
            </a:pPr>
            <a:r>
              <a:rPr lang="uk-UA">
                <a:solidFill>
                  <a:schemeClr val="tx1"/>
                </a:solidFill>
              </a:rPr>
              <a:t>Наступне призначення лабораторного обстеження (аналізів);</a:t>
            </a:r>
          </a:p>
          <a:p>
            <a:pPr marL="457200" indent="-457200">
              <a:buFont typeface="+mj-lt"/>
              <a:buAutoNum type="arabicPeriod"/>
            </a:pPr>
            <a:r>
              <a:rPr lang="uk-UA">
                <a:solidFill>
                  <a:schemeClr val="tx1"/>
                </a:solidFill>
              </a:rPr>
              <a:t>Підготовка пацієнта до здачі аналізу;</a:t>
            </a:r>
          </a:p>
          <a:p>
            <a:pPr marL="457200" indent="-457200">
              <a:buFont typeface="+mj-lt"/>
              <a:buAutoNum type="arabicPeriod"/>
            </a:pPr>
            <a:r>
              <a:rPr lang="uk-UA">
                <a:solidFill>
                  <a:schemeClr val="tx1"/>
                </a:solidFill>
              </a:rPr>
              <a:t>Безпосередній забір біоматеріалу;</a:t>
            </a:r>
          </a:p>
          <a:p>
            <a:pPr marL="457200" indent="-457200">
              <a:buFont typeface="+mj-lt"/>
              <a:buAutoNum type="arabicPeriod"/>
            </a:pPr>
            <a:r>
              <a:rPr lang="uk-UA">
                <a:solidFill>
                  <a:schemeClr val="tx1"/>
                </a:solidFill>
              </a:rPr>
              <a:t>Транспортування біоматеріалу до лабораторії;</a:t>
            </a:r>
          </a:p>
          <a:p>
            <a:pPr marL="457200" indent="-457200">
              <a:buFont typeface="+mj-lt"/>
              <a:buAutoNum type="arabicPeriod"/>
            </a:pPr>
            <a:r>
              <a:rPr lang="uk-UA">
                <a:solidFill>
                  <a:schemeClr val="tx1"/>
                </a:solidFill>
              </a:rPr>
              <a:t>Зберігання біоматеріалу;</a:t>
            </a:r>
          </a:p>
          <a:p>
            <a:pPr marL="457200" indent="-457200">
              <a:buFont typeface="+mj-lt"/>
              <a:buAutoNum type="arabicPeriod"/>
            </a:pPr>
            <a:r>
              <a:rPr lang="uk-UA">
                <a:solidFill>
                  <a:schemeClr val="tx1"/>
                </a:solidFill>
              </a:rPr>
              <a:t>Первинна обробка біоматеріалу, тощо.</a:t>
            </a:r>
          </a:p>
          <a:p>
            <a:pPr marL="457200" indent="-457200">
              <a:buFont typeface="+mj-lt"/>
              <a:buAutoNum type="arabicPeriod"/>
            </a:pP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9BF2F9D-2BFB-3049-329C-6A097685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875" y="6388834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3076" name="Picture 4" descr="Ідемо здавати загальний аналіз крові: що треба знати? - Одеське Життя">
            <a:extLst>
              <a:ext uri="{FF2B5EF4-FFF2-40B4-BE49-F238E27FC236}">
                <a16:creationId xmlns:a16="http://schemas.microsoft.com/office/drawing/2014/main" id="{A7784768-E496-E5B7-9643-413E11F94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3770607"/>
            <a:ext cx="3752850" cy="250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194F3E-AE96-7A5A-E937-6F8C50513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5" y="1845734"/>
            <a:ext cx="375285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4109D-8E11-8EA4-B3B5-F4B34542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Системи забору венозної крові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384D3FD-6D7A-2077-896D-1DDCB3A4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7535" y="6388834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5" name="Місце для вмісту 4" descr="Зображення, що містить Медичне обладнання, шприц&#10;&#10;Автоматично згенерований опис">
            <a:extLst>
              <a:ext uri="{FF2B5EF4-FFF2-40B4-BE49-F238E27FC236}">
                <a16:creationId xmlns:a16="http://schemas.microsoft.com/office/drawing/2014/main" id="{8EB1DD81-6840-4F1D-C940-8CEA2B405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81"/>
          <a:stretch/>
        </p:blipFill>
        <p:spPr bwMode="auto">
          <a:xfrm>
            <a:off x="2345739" y="1926610"/>
            <a:ext cx="7500522" cy="10118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Зображення, що містить Медичне обладнання, медичний, шприц&#10;&#10;Автоматично згенерований опис">
            <a:extLst>
              <a:ext uri="{FF2B5EF4-FFF2-40B4-BE49-F238E27FC236}">
                <a16:creationId xmlns:a16="http://schemas.microsoft.com/office/drawing/2014/main" id="{C02A2025-FE2E-3A1C-0B1F-1BC603D76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36"/>
          <a:stretch/>
        </p:blipFill>
        <p:spPr bwMode="auto">
          <a:xfrm>
            <a:off x="2376219" y="3324233"/>
            <a:ext cx="7500521" cy="1796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92723-0891-58A6-2560-28B5E5DC82B3}"/>
              </a:ext>
            </a:extLst>
          </p:cNvPr>
          <p:cNvSpPr txBox="1"/>
          <p:nvPr/>
        </p:nvSpPr>
        <p:spPr>
          <a:xfrm>
            <a:off x="3079266" y="2938434"/>
            <a:ext cx="6094428" cy="376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Вакуумна пробірка – тримач – двостороння голка;	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7A28D2-B0FF-F149-1270-FADA074F702D}"/>
              </a:ext>
            </a:extLst>
          </p:cNvPr>
          <p:cNvSpPr txBox="1"/>
          <p:nvPr/>
        </p:nvSpPr>
        <p:spPr>
          <a:xfrm>
            <a:off x="2360979" y="5130055"/>
            <a:ext cx="7470042" cy="376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Вакуумна пробірка – тримач –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луер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-адаптер – голка-метелик</a:t>
            </a:r>
            <a:r>
              <a:rPr lang="en-US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5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DF0CB83-B001-074D-E687-D474C561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430" y="6413132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ADC58D-CD7D-BF39-FA75-494D40B96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t="4812" r="70987" b="77006"/>
          <a:stretch/>
        </p:blipFill>
        <p:spPr bwMode="auto">
          <a:xfrm>
            <a:off x="315168" y="2374638"/>
            <a:ext cx="1565978" cy="105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Мікро пробірка, ЕДТА K2 або ЕДТА K3 купити в Україні для лабораторій і  банку крові - Ледум">
            <a:extLst>
              <a:ext uri="{FF2B5EF4-FFF2-40B4-BE49-F238E27FC236}">
                <a16:creationId xmlns:a16="http://schemas.microsoft.com/office/drawing/2014/main" id="{B4919D3A-57A6-5CB5-1660-ACF4B93106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1" t="7849" r="24233"/>
          <a:stretch/>
        </p:blipFill>
        <p:spPr bwMode="auto">
          <a:xfrm>
            <a:off x="1914057" y="4271901"/>
            <a:ext cx="1667399" cy="18555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 descr="Купити Пробірки для взяття капілярної крові: Київ, Дніпро, Харків">
            <a:extLst>
              <a:ext uri="{FF2B5EF4-FFF2-40B4-BE49-F238E27FC236}">
                <a16:creationId xmlns:a16="http://schemas.microsoft.com/office/drawing/2014/main" id="{AB1EE456-5EF6-1047-B0A5-8CA6EB5F1B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4" t="6313" r="4040" b="8334"/>
          <a:stretch/>
        </p:blipFill>
        <p:spPr bwMode="auto">
          <a:xfrm>
            <a:off x="5048842" y="4301439"/>
            <a:ext cx="1759270" cy="17964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8" name="Picture 2" descr="Пробирка Microvette с К2 ЭДТА - купить, сравнить цены">
            <a:extLst>
              <a:ext uri="{FF2B5EF4-FFF2-40B4-BE49-F238E27FC236}">
                <a16:creationId xmlns:a16="http://schemas.microsoft.com/office/drawing/2014/main" id="{3B7E81CC-4EAE-000C-C6C9-3FA2EB96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564" y="4462420"/>
            <a:ext cx="2195268" cy="179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CB119-2DB7-B442-1FAD-4D43B1B5D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941774"/>
            <a:ext cx="10058400" cy="753050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Проведення забору капілярної крові</a:t>
            </a:r>
            <a:endParaRPr lang="uk-UA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AFDEE8-95D0-50CA-90D8-87B74CCE0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t="22993" r="70987" b="57914"/>
          <a:stretch/>
        </p:blipFill>
        <p:spPr bwMode="auto">
          <a:xfrm>
            <a:off x="2688929" y="2321800"/>
            <a:ext cx="1565978" cy="1107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4A95A0-6F99-D491-DD60-4126DFB49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t="43402" r="70987" b="38416"/>
          <a:stretch/>
        </p:blipFill>
        <p:spPr bwMode="auto">
          <a:xfrm>
            <a:off x="5048842" y="2365358"/>
            <a:ext cx="1565978" cy="105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B8FBF25-69F5-C7A9-14DB-4B4D3BBD5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62622" r="70308" b="19196"/>
          <a:stretch/>
        </p:blipFill>
        <p:spPr bwMode="auto">
          <a:xfrm>
            <a:off x="7520722" y="2374638"/>
            <a:ext cx="1565978" cy="105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2BE0E7-F3C9-6188-3244-A4D8FE030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t="81158" r="70066" b="660"/>
          <a:stretch/>
        </p:blipFill>
        <p:spPr bwMode="auto">
          <a:xfrm>
            <a:off x="9919441" y="2365357"/>
            <a:ext cx="1565978" cy="10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Стрілка: вправо 11">
            <a:extLst>
              <a:ext uri="{FF2B5EF4-FFF2-40B4-BE49-F238E27FC236}">
                <a16:creationId xmlns:a16="http://schemas.microsoft.com/office/drawing/2014/main" id="{92E8FDCD-254D-67FE-13D4-A544CFD9BDF7}"/>
              </a:ext>
            </a:extLst>
          </p:cNvPr>
          <p:cNvSpPr/>
          <p:nvPr/>
        </p:nvSpPr>
        <p:spPr>
          <a:xfrm>
            <a:off x="1957568" y="2758765"/>
            <a:ext cx="645523" cy="2332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Стрілка: вправо 12">
            <a:extLst>
              <a:ext uri="{FF2B5EF4-FFF2-40B4-BE49-F238E27FC236}">
                <a16:creationId xmlns:a16="http://schemas.microsoft.com/office/drawing/2014/main" id="{2157710E-04CD-9E85-6415-268D8528148C}"/>
              </a:ext>
            </a:extLst>
          </p:cNvPr>
          <p:cNvSpPr/>
          <p:nvPr/>
        </p:nvSpPr>
        <p:spPr>
          <a:xfrm>
            <a:off x="4324915" y="2785184"/>
            <a:ext cx="645523" cy="2332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Стрілка: вправо 13">
            <a:extLst>
              <a:ext uri="{FF2B5EF4-FFF2-40B4-BE49-F238E27FC236}">
                <a16:creationId xmlns:a16="http://schemas.microsoft.com/office/drawing/2014/main" id="{0720E953-2C12-2057-9FDC-4823169B0A5B}"/>
              </a:ext>
            </a:extLst>
          </p:cNvPr>
          <p:cNvSpPr/>
          <p:nvPr/>
        </p:nvSpPr>
        <p:spPr>
          <a:xfrm>
            <a:off x="6745009" y="2785184"/>
            <a:ext cx="645523" cy="2332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Стрілка: вправо 14">
            <a:extLst>
              <a:ext uri="{FF2B5EF4-FFF2-40B4-BE49-F238E27FC236}">
                <a16:creationId xmlns:a16="http://schemas.microsoft.com/office/drawing/2014/main" id="{3942DCA1-8034-82DD-A530-0A11A8AC82DA}"/>
              </a:ext>
            </a:extLst>
          </p:cNvPr>
          <p:cNvSpPr/>
          <p:nvPr/>
        </p:nvSpPr>
        <p:spPr>
          <a:xfrm>
            <a:off x="9180309" y="2801484"/>
            <a:ext cx="645523" cy="2332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885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вмісту 5">
            <a:extLst>
              <a:ext uri="{FF2B5EF4-FFF2-40B4-BE49-F238E27FC236}">
                <a16:creationId xmlns:a16="http://schemas.microsoft.com/office/drawing/2014/main" id="{55C64474-B854-6FB4-9D82-E6E809436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318" b="86576"/>
          <a:stretch/>
        </p:blipFill>
        <p:spPr>
          <a:xfrm>
            <a:off x="573923" y="812508"/>
            <a:ext cx="1345041" cy="910374"/>
          </a:xfr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23846BCD-43DE-AC19-F500-EA403E16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6866" y="6459785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8" name="Picture 2" descr="Системы забора крови и аксессуары">
            <a:extLst>
              <a:ext uri="{FF2B5EF4-FFF2-40B4-BE49-F238E27FC236}">
                <a16:creationId xmlns:a16="http://schemas.microsoft.com/office/drawing/2014/main" id="{F8452AC7-1666-D795-1D70-043788CF8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" t="10514" r="2669"/>
          <a:stretch/>
        </p:blipFill>
        <p:spPr bwMode="auto">
          <a:xfrm>
            <a:off x="6096000" y="2404406"/>
            <a:ext cx="5905643" cy="292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Місце для вмісту 5">
            <a:extLst>
              <a:ext uri="{FF2B5EF4-FFF2-40B4-BE49-F238E27FC236}">
                <a16:creationId xmlns:a16="http://schemas.microsoft.com/office/drawing/2014/main" id="{D86BF646-E5B1-B856-E444-85026AF9A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3" r="72318" b="72153"/>
          <a:stretch/>
        </p:blipFill>
        <p:spPr>
          <a:xfrm>
            <a:off x="2583147" y="812508"/>
            <a:ext cx="1345041" cy="910374"/>
          </a:xfrm>
          <a:prstGeom prst="rect">
            <a:avLst/>
          </a:prstGeom>
        </p:spPr>
      </p:pic>
      <p:pic>
        <p:nvPicPr>
          <p:cNvPr id="3" name="Місце для вмісту 5">
            <a:extLst>
              <a:ext uri="{FF2B5EF4-FFF2-40B4-BE49-F238E27FC236}">
                <a16:creationId xmlns:a16="http://schemas.microsoft.com/office/drawing/2014/main" id="{D58EEE29-E579-6611-5F52-29A0E374B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" t="28755" r="72318" b="57821"/>
          <a:stretch/>
        </p:blipFill>
        <p:spPr>
          <a:xfrm>
            <a:off x="4611031" y="812508"/>
            <a:ext cx="1278294" cy="910374"/>
          </a:xfrm>
          <a:prstGeom prst="rect">
            <a:avLst/>
          </a:prstGeom>
        </p:spPr>
      </p:pic>
      <p:pic>
        <p:nvPicPr>
          <p:cNvPr id="5" name="Місце для вмісту 5">
            <a:extLst>
              <a:ext uri="{FF2B5EF4-FFF2-40B4-BE49-F238E27FC236}">
                <a16:creationId xmlns:a16="http://schemas.microsoft.com/office/drawing/2014/main" id="{654B30C7-4954-01FD-5F85-CCEE65525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85" r="72318" b="28791"/>
          <a:stretch/>
        </p:blipFill>
        <p:spPr>
          <a:xfrm>
            <a:off x="6532410" y="805967"/>
            <a:ext cx="1345041" cy="910374"/>
          </a:xfrm>
          <a:prstGeom prst="rect">
            <a:avLst/>
          </a:prstGeom>
        </p:spPr>
      </p:pic>
      <p:pic>
        <p:nvPicPr>
          <p:cNvPr id="7" name="Місце для вмісту 5">
            <a:extLst>
              <a:ext uri="{FF2B5EF4-FFF2-40B4-BE49-F238E27FC236}">
                <a16:creationId xmlns:a16="http://schemas.microsoft.com/office/drawing/2014/main" id="{8E4B2FAA-73CB-D965-FAEE-13B2F71AF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72" r="72318" b="14404"/>
          <a:stretch/>
        </p:blipFill>
        <p:spPr>
          <a:xfrm>
            <a:off x="8528806" y="795756"/>
            <a:ext cx="1345041" cy="910375"/>
          </a:xfrm>
          <a:prstGeom prst="rect">
            <a:avLst/>
          </a:prstGeom>
        </p:spPr>
      </p:pic>
      <p:pic>
        <p:nvPicPr>
          <p:cNvPr id="9" name="Місце для вмісту 5">
            <a:extLst>
              <a:ext uri="{FF2B5EF4-FFF2-40B4-BE49-F238E27FC236}">
                <a16:creationId xmlns:a16="http://schemas.microsoft.com/office/drawing/2014/main" id="{A13D85A5-A48B-EECA-CA31-698FA2C5A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56" r="72318" b="-180"/>
          <a:stretch/>
        </p:blipFill>
        <p:spPr>
          <a:xfrm>
            <a:off x="10593570" y="812508"/>
            <a:ext cx="1345041" cy="910374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42CF70E-E06E-548D-CEED-8335531D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3090"/>
            <a:ext cx="10058400" cy="753050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Венепункція</a:t>
            </a:r>
            <a:endParaRPr lang="uk-UA" dirty="0"/>
          </a:p>
        </p:txBody>
      </p:sp>
      <p:sp>
        <p:nvSpPr>
          <p:cNvPr id="11" name="Стрілка: вправо 10">
            <a:extLst>
              <a:ext uri="{FF2B5EF4-FFF2-40B4-BE49-F238E27FC236}">
                <a16:creationId xmlns:a16="http://schemas.microsoft.com/office/drawing/2014/main" id="{02478251-3A90-39A0-D7E0-060FCBC251F6}"/>
              </a:ext>
            </a:extLst>
          </p:cNvPr>
          <p:cNvSpPr/>
          <p:nvPr/>
        </p:nvSpPr>
        <p:spPr>
          <a:xfrm>
            <a:off x="1937624" y="1148054"/>
            <a:ext cx="645523" cy="2332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Стрілка: вправо 11">
            <a:extLst>
              <a:ext uri="{FF2B5EF4-FFF2-40B4-BE49-F238E27FC236}">
                <a16:creationId xmlns:a16="http://schemas.microsoft.com/office/drawing/2014/main" id="{383CEA01-E8E9-DC3D-7B69-00C8D4569474}"/>
              </a:ext>
            </a:extLst>
          </p:cNvPr>
          <p:cNvSpPr/>
          <p:nvPr/>
        </p:nvSpPr>
        <p:spPr>
          <a:xfrm>
            <a:off x="3946848" y="1143426"/>
            <a:ext cx="645523" cy="2332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Стрілка: вправо 12">
            <a:extLst>
              <a:ext uri="{FF2B5EF4-FFF2-40B4-BE49-F238E27FC236}">
                <a16:creationId xmlns:a16="http://schemas.microsoft.com/office/drawing/2014/main" id="{AAC62CDE-956D-4388-0109-A47FCA0C6430}"/>
              </a:ext>
            </a:extLst>
          </p:cNvPr>
          <p:cNvSpPr/>
          <p:nvPr/>
        </p:nvSpPr>
        <p:spPr>
          <a:xfrm>
            <a:off x="5886887" y="1156116"/>
            <a:ext cx="645523" cy="2332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Стрілка: вправо 13">
            <a:extLst>
              <a:ext uri="{FF2B5EF4-FFF2-40B4-BE49-F238E27FC236}">
                <a16:creationId xmlns:a16="http://schemas.microsoft.com/office/drawing/2014/main" id="{19E5EC9D-16E2-7AC2-E1DB-22598D376D9F}"/>
              </a:ext>
            </a:extLst>
          </p:cNvPr>
          <p:cNvSpPr/>
          <p:nvPr/>
        </p:nvSpPr>
        <p:spPr>
          <a:xfrm>
            <a:off x="7887204" y="1151062"/>
            <a:ext cx="645523" cy="2332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Стрілка: вправо 14">
            <a:extLst>
              <a:ext uri="{FF2B5EF4-FFF2-40B4-BE49-F238E27FC236}">
                <a16:creationId xmlns:a16="http://schemas.microsoft.com/office/drawing/2014/main" id="{11532D47-519A-DE2D-CC25-57AAE93CCF29}"/>
              </a:ext>
            </a:extLst>
          </p:cNvPr>
          <p:cNvSpPr/>
          <p:nvPr/>
        </p:nvSpPr>
        <p:spPr>
          <a:xfrm>
            <a:off x="9910947" y="1134310"/>
            <a:ext cx="645523" cy="2332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B3BE4-6FE9-B7CA-929B-C1BD17FEE50A}"/>
              </a:ext>
            </a:extLst>
          </p:cNvPr>
          <p:cNvSpPr txBox="1"/>
          <p:nvPr/>
        </p:nvSpPr>
        <p:spPr>
          <a:xfrm>
            <a:off x="207560" y="1965867"/>
            <a:ext cx="5679327" cy="3797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</a:pPr>
            <a:r>
              <a:rPr lang="uk-UA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Переваги: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5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начне зменшення больових </a:t>
            </a:r>
            <a:r>
              <a:rPr lang="uk-UA" sz="15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відчуттів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при </a:t>
            </a:r>
            <a:r>
              <a:rPr lang="uk-UA" sz="15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венопункції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5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корочення часу проведення процедури до 5-10 </a:t>
            </a:r>
            <a:r>
              <a:rPr lang="uk-UA" sz="15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сек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5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ожливість забору крові в кілька пробірок для різних аналізів без повторного введення голки у вену;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5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ожливість забору крові у пацієнтів із важкодоступними венами;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5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ідвищення безпеки медперсоналу і пацієнтів;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5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тандартизація умов забору венозної крові;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5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ростота і надійність маркування та транспортування зразків;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uk-UA" sz="15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ідвищення якості зразків сироватки або плазми крові (мінімізація гемолізу та </a:t>
            </a:r>
            <a:r>
              <a:rPr lang="uk-UA" sz="15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мікрозгустків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точне співвідношення зразку та консерванту);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uk-UA" sz="15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меншення помилок на </a:t>
            </a:r>
            <a:r>
              <a:rPr lang="uk-UA" sz="15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преаналітичному</a:t>
            </a:r>
            <a:r>
              <a:rPr lang="uk-UA" sz="1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етапі лабораторних досліджень.</a:t>
            </a:r>
          </a:p>
        </p:txBody>
      </p:sp>
    </p:spTree>
    <p:extLst>
      <p:ext uri="{BB962C8B-B14F-4D97-AF65-F5344CB8AC3E}">
        <p14:creationId xmlns:p14="http://schemas.microsoft.com/office/powerpoint/2010/main" val="318304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3D152-40C6-36CD-AA6F-F170C854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2803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Системи забору крові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36F21C7-FCBF-7901-120B-8F258C5C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1971" y="6388834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5" name="Місце для вмісту 4" descr="Vacutainer Tubes | Praxisdienst">
            <a:extLst>
              <a:ext uri="{FF2B5EF4-FFF2-40B4-BE49-F238E27FC236}">
                <a16:creationId xmlns:a16="http://schemas.microsoft.com/office/drawing/2014/main" id="{0A8F08E1-36E3-372D-52B6-46D204C4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t="10125" r="6216" b="7687"/>
          <a:stretch/>
        </p:blipFill>
        <p:spPr bwMode="auto">
          <a:xfrm>
            <a:off x="663301" y="1255935"/>
            <a:ext cx="3572229" cy="271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Нові капілярні пробірки CD RICH! - Ледум">
            <a:extLst>
              <a:ext uri="{FF2B5EF4-FFF2-40B4-BE49-F238E27FC236}">
                <a16:creationId xmlns:a16="http://schemas.microsoft.com/office/drawing/2014/main" id="{EAF06FDE-4251-9C44-4B21-05833AB4EF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9761" r="16215" b="16534"/>
          <a:stretch/>
        </p:blipFill>
        <p:spPr bwMode="auto">
          <a:xfrm>
            <a:off x="646678" y="4246034"/>
            <a:ext cx="2202180" cy="14706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 descr="Мікро пробірка, ЕДТА K2 або ЕДТА K3 купити в Україні для лабораторій і  банку крові - Ледум">
            <a:extLst>
              <a:ext uri="{FF2B5EF4-FFF2-40B4-BE49-F238E27FC236}">
                <a16:creationId xmlns:a16="http://schemas.microsoft.com/office/drawing/2014/main" id="{9913D2AC-39B7-B95B-3F50-438B0CA2D9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1" t="7849" r="24233"/>
          <a:stretch/>
        </p:blipFill>
        <p:spPr bwMode="auto">
          <a:xfrm>
            <a:off x="2848858" y="4207934"/>
            <a:ext cx="1390015" cy="15468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0C3CE6-E6A2-F219-94FE-6D84C433E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32" y="1405723"/>
            <a:ext cx="7295630" cy="4046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86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>
            <a:extLst>
              <a:ext uri="{FF2B5EF4-FFF2-40B4-BE49-F238E27FC236}">
                <a16:creationId xmlns:a16="http://schemas.microsoft.com/office/drawing/2014/main" id="{BA3B4F48-5528-166C-DDA9-178AA0794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080" y="5201254"/>
            <a:ext cx="411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uk-UA" sz="1800" dirty="0"/>
              <a:t>Плазма/</a:t>
            </a:r>
            <a:r>
              <a:rPr lang="ru-RU" altLang="uk-UA" sz="1800" dirty="0" err="1"/>
              <a:t>цільна</a:t>
            </a:r>
            <a:r>
              <a:rPr lang="ru-RU" altLang="uk-UA" sz="1800" dirty="0"/>
              <a:t> кров</a:t>
            </a:r>
            <a:endParaRPr lang="uk-UA" altLang="uk-UA" sz="180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57A7FC9-20C2-690F-499A-605CE667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9938"/>
            <a:ext cx="10058400" cy="1450757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Різниця між плазмою та сироваткою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BA61F41-2E32-AC9B-77C7-A5C0D989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1901" y="6399568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2049" name="Picture 4" descr="A Centrifuged Blood Sample In A Test Tube Photograph by Klaus  Guldbrandsen/science Photo Library - Pixels">
            <a:extLst>
              <a:ext uri="{FF2B5EF4-FFF2-40B4-BE49-F238E27FC236}">
                <a16:creationId xmlns:a16="http://schemas.microsoft.com/office/drawing/2014/main" id="{A25FD454-EB42-C420-1BCA-B9D1B24F8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9483" b="19313"/>
          <a:stretch>
            <a:fillRect/>
          </a:stretch>
        </p:blipFill>
        <p:spPr bwMode="auto">
          <a:xfrm>
            <a:off x="771732" y="2654662"/>
            <a:ext cx="2071050" cy="236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DCB65CA7-C767-776B-47CA-917FEA402345}"/>
              </a:ext>
            </a:extLst>
          </p:cNvPr>
          <p:cNvGrpSpPr/>
          <p:nvPr/>
        </p:nvGrpSpPr>
        <p:grpSpPr>
          <a:xfrm>
            <a:off x="581282" y="3321250"/>
            <a:ext cx="944880" cy="632460"/>
            <a:chOff x="0" y="0"/>
            <a:chExt cx="944880" cy="632460"/>
          </a:xfrm>
        </p:grpSpPr>
        <p:cxnSp>
          <p:nvCxnSpPr>
            <p:cNvPr id="5" name="Прямая со стрелкой 15">
              <a:extLst>
                <a:ext uri="{FF2B5EF4-FFF2-40B4-BE49-F238E27FC236}">
                  <a16:creationId xmlns:a16="http://schemas.microsoft.com/office/drawing/2014/main" id="{90D60F3B-5C6F-403E-D916-4B49F5462A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1000" y="213360"/>
              <a:ext cx="563880" cy="4191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1ECDC686-B70E-E430-2FFC-445B55D774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8580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100" kern="1200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плазма</a:t>
              </a:r>
              <a:endParaRPr lang="uk-UA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Групувати 6">
            <a:extLst>
              <a:ext uri="{FF2B5EF4-FFF2-40B4-BE49-F238E27FC236}">
                <a16:creationId xmlns:a16="http://schemas.microsoft.com/office/drawing/2014/main" id="{1EC61046-23E2-2D7B-C585-2504D574DBF3}"/>
              </a:ext>
            </a:extLst>
          </p:cNvPr>
          <p:cNvGrpSpPr/>
          <p:nvPr/>
        </p:nvGrpSpPr>
        <p:grpSpPr>
          <a:xfrm>
            <a:off x="4723" y="4144858"/>
            <a:ext cx="1211580" cy="662940"/>
            <a:chOff x="0" y="0"/>
            <a:chExt cx="1211580" cy="662940"/>
          </a:xfrm>
        </p:grpSpPr>
        <p:cxnSp>
          <p:nvCxnSpPr>
            <p:cNvPr id="8" name="Прямая со стрелкой 15">
              <a:extLst>
                <a:ext uri="{FF2B5EF4-FFF2-40B4-BE49-F238E27FC236}">
                  <a16:creationId xmlns:a16="http://schemas.microsoft.com/office/drawing/2014/main" id="{C69B3D78-57D2-3151-612D-D63BA18E12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7700" y="121920"/>
              <a:ext cx="563880" cy="4191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58B8CB2F-9F35-8374-96FA-741F552AB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822960" cy="66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100" kern="1200" dirty="0" err="1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формені</a:t>
              </a:r>
              <a:r>
                <a:rPr lang="ru-RU" sz="1100" kern="1200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100" kern="1200" dirty="0" err="1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елементи</a:t>
              </a:r>
              <a:r>
                <a:rPr lang="ru-RU" sz="1100" kern="1200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ru-RU" sz="1100" kern="1200" dirty="0" err="1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крові</a:t>
              </a:r>
              <a:endParaRPr lang="uk-UA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Стрілка: вправо 9">
            <a:extLst>
              <a:ext uri="{FF2B5EF4-FFF2-40B4-BE49-F238E27FC236}">
                <a16:creationId xmlns:a16="http://schemas.microsoft.com/office/drawing/2014/main" id="{8EE3E55A-F34B-B5A9-E186-E7FE07632DC7}"/>
              </a:ext>
            </a:extLst>
          </p:cNvPr>
          <p:cNvSpPr/>
          <p:nvPr/>
        </p:nvSpPr>
        <p:spPr>
          <a:xfrm>
            <a:off x="3064498" y="3684692"/>
            <a:ext cx="1186815" cy="1943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uk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3AFC2-E288-CC75-D229-97B5E723F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239" y="3487359"/>
            <a:ext cx="1201737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uk-UA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перемішування</a:t>
            </a:r>
            <a:endParaRPr kumimoji="0" lang="ru-RU" altLang="uk-U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Групувати 11">
            <a:extLst>
              <a:ext uri="{FF2B5EF4-FFF2-40B4-BE49-F238E27FC236}">
                <a16:creationId xmlns:a16="http://schemas.microsoft.com/office/drawing/2014/main" id="{458CD2C3-BF70-6DDC-227A-BF646D178F2C}"/>
              </a:ext>
            </a:extLst>
          </p:cNvPr>
          <p:cNvGrpSpPr/>
          <p:nvPr/>
        </p:nvGrpSpPr>
        <p:grpSpPr>
          <a:xfrm>
            <a:off x="3661013" y="2654662"/>
            <a:ext cx="3281116" cy="2441883"/>
            <a:chOff x="0" y="0"/>
            <a:chExt cx="2647950" cy="1775460"/>
          </a:xfrm>
        </p:grpSpPr>
        <p:pic>
          <p:nvPicPr>
            <p:cNvPr id="13" name="Picture 6" descr="Premium Photo | Vacutainer blood collection tubes,edta blood tube for cbc  test in laboratory">
              <a:extLst>
                <a:ext uri="{FF2B5EF4-FFF2-40B4-BE49-F238E27FC236}">
                  <a16:creationId xmlns:a16="http://schemas.microsoft.com/office/drawing/2014/main" id="{F03F4ACA-EC29-7B53-641E-D8657E6D5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17" t="11732" r="-26" b="-814"/>
            <a:stretch/>
          </p:blipFill>
          <p:spPr bwMode="auto">
            <a:xfrm>
              <a:off x="655320" y="0"/>
              <a:ext cx="1992630" cy="1775460"/>
            </a:xfrm>
            <a:prstGeom prst="rect">
              <a:avLst/>
            </a:prstGeom>
            <a:noFill/>
          </p:spPr>
        </p:pic>
        <p:cxnSp>
          <p:nvCxnSpPr>
            <p:cNvPr id="14" name="Пряма зі стрілкою 13">
              <a:extLst>
                <a:ext uri="{FF2B5EF4-FFF2-40B4-BE49-F238E27FC236}">
                  <a16:creationId xmlns:a16="http://schemas.microsoft.com/office/drawing/2014/main" id="{254F120F-EFB8-D396-3B04-3933F289959D}"/>
                </a:ext>
              </a:extLst>
            </p:cNvPr>
            <p:cNvCxnSpPr/>
            <p:nvPr/>
          </p:nvCxnSpPr>
          <p:spPr>
            <a:xfrm>
              <a:off x="525780" y="274320"/>
              <a:ext cx="441960" cy="678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033AE90-562C-A0B6-24EE-58B272A1C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6200"/>
              <a:ext cx="102108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100" kern="1200" dirty="0" err="1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цільна</a:t>
              </a:r>
              <a:r>
                <a:rPr lang="ru-RU" sz="1100" kern="1200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 кров</a:t>
              </a:r>
              <a:endParaRPr lang="uk-UA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Rectangle 14">
            <a:extLst>
              <a:ext uri="{FF2B5EF4-FFF2-40B4-BE49-F238E27FC236}">
                <a16:creationId xmlns:a16="http://schemas.microsoft.com/office/drawing/2014/main" id="{5E7A5C46-43A7-8E69-56CC-3D599E67E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074" y="16772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18" name="Рисунок 17" descr="Зображення, що містить знімок екрана, текст, схема&#10;&#10;Автоматично згенерований опис">
            <a:extLst>
              <a:ext uri="{FF2B5EF4-FFF2-40B4-BE49-F238E27FC236}">
                <a16:creationId xmlns:a16="http://schemas.microsoft.com/office/drawing/2014/main" id="{84BD0BAF-C3F5-BE0A-4765-68FD6EBF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02" y="2273088"/>
            <a:ext cx="5175081" cy="29587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5">
            <a:extLst>
              <a:ext uri="{FF2B5EF4-FFF2-40B4-BE49-F238E27FC236}">
                <a16:creationId xmlns:a16="http://schemas.microsoft.com/office/drawing/2014/main" id="{8BA9F100-2679-09D9-0B13-F76693529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3200" y="5357803"/>
            <a:ext cx="306475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ru-RU" altLang="uk-UA" sz="1800" dirty="0"/>
              <a:t>С</a:t>
            </a:r>
            <a:r>
              <a:rPr lang="uk-UA" altLang="uk-UA" sz="1800" dirty="0" err="1"/>
              <a:t>ироватка</a:t>
            </a:r>
            <a:endParaRPr lang="uk-UA" altLang="uk-UA" sz="1800" dirty="0"/>
          </a:p>
        </p:txBody>
      </p:sp>
      <p:pic>
        <p:nvPicPr>
          <p:cNvPr id="17412" name="Рисунок 6">
            <a:extLst>
              <a:ext uri="{FF2B5EF4-FFF2-40B4-BE49-F238E27FC236}">
                <a16:creationId xmlns:a16="http://schemas.microsoft.com/office/drawing/2014/main" id="{004ED415-D75C-7B2C-74A8-C7DDA16D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77" y="1924749"/>
            <a:ext cx="2236787" cy="353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Box 10">
            <a:extLst>
              <a:ext uri="{FF2B5EF4-FFF2-40B4-BE49-F238E27FC236}">
                <a16:creationId xmlns:a16="http://schemas.microsoft.com/office/drawing/2014/main" id="{F76BA0DE-ABE9-84D4-D880-C9A2DBA30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191" y="2912199"/>
            <a:ext cx="1571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ru-RU" altLang="uk-UA" sz="1600" dirty="0" err="1"/>
              <a:t>сироватка</a:t>
            </a:r>
            <a:endParaRPr lang="uk-UA" altLang="uk-UA" sz="1600" dirty="0"/>
          </a:p>
        </p:txBody>
      </p:sp>
      <p:sp>
        <p:nvSpPr>
          <p:cNvPr id="17414" name="TextBox 11">
            <a:extLst>
              <a:ext uri="{FF2B5EF4-FFF2-40B4-BE49-F238E27FC236}">
                <a16:creationId xmlns:a16="http://schemas.microsoft.com/office/drawing/2014/main" id="{9397567D-8672-125E-1B57-FE9C563DB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540" y="4462029"/>
            <a:ext cx="19081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496B21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E0A8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496B2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96B21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ru-RU" altLang="uk-UA" sz="1600" dirty="0" err="1"/>
              <a:t>згусток</a:t>
            </a:r>
            <a:endParaRPr lang="uk-UA" altLang="uk-UA" sz="1600" dirty="0"/>
          </a:p>
        </p:txBody>
      </p:sp>
      <p:cxnSp>
        <p:nvCxnSpPr>
          <p:cNvPr id="17415" name="Прямая со стрелкой 15">
            <a:extLst>
              <a:ext uri="{FF2B5EF4-FFF2-40B4-BE49-F238E27FC236}">
                <a16:creationId xmlns:a16="http://schemas.microsoft.com/office/drawing/2014/main" id="{1C65311D-2148-1122-40E4-6DAB792577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98557" y="3121129"/>
            <a:ext cx="821927" cy="41401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16" name="Прямая со стрелкой 19">
            <a:extLst>
              <a:ext uri="{FF2B5EF4-FFF2-40B4-BE49-F238E27FC236}">
                <a16:creationId xmlns:a16="http://schemas.microsoft.com/office/drawing/2014/main" id="{B2344E0B-26D5-B9DA-DDFC-75ABA6AA206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468309" y="4455540"/>
            <a:ext cx="1059995" cy="16927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57A7FC9-20C2-690F-499A-605CE667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91868"/>
            <a:ext cx="10058400" cy="1218828"/>
          </a:xfrm>
        </p:spPr>
        <p:txBody>
          <a:bodyPr>
            <a:normAutofit/>
          </a:bodyPr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Різниця між плазмою та сироваткою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BA61F41-2E32-AC9B-77C7-A5C0D989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1901" y="6399568"/>
            <a:ext cx="1312025" cy="365125"/>
          </a:xfrm>
        </p:spPr>
        <p:txBody>
          <a:bodyPr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5E7A5C46-43A7-8E69-56CC-3D599E67E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074" y="16772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1911DF8D-9DDF-AFB0-D2EB-DAF6DC17D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074" y="21344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uk-UA" altLang="uk-UA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kumimoji="0" lang="uk-UA" altLang="uk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Групувати 17">
            <a:extLst>
              <a:ext uri="{FF2B5EF4-FFF2-40B4-BE49-F238E27FC236}">
                <a16:creationId xmlns:a16="http://schemas.microsoft.com/office/drawing/2014/main" id="{8C1A7B5F-4FD3-7AB7-6DA8-C439C1B67870}"/>
              </a:ext>
            </a:extLst>
          </p:cNvPr>
          <p:cNvGrpSpPr/>
          <p:nvPr/>
        </p:nvGrpSpPr>
        <p:grpSpPr>
          <a:xfrm>
            <a:off x="5447298" y="2772683"/>
            <a:ext cx="6342939" cy="2106208"/>
            <a:chOff x="0" y="0"/>
            <a:chExt cx="6091555" cy="1882140"/>
          </a:xfrm>
        </p:grpSpPr>
        <p:pic>
          <p:nvPicPr>
            <p:cNvPr id="19" name="Рисунок 18" descr="Obtención de suero sanguíneo - Healthbit">
              <a:extLst>
                <a:ext uri="{FF2B5EF4-FFF2-40B4-BE49-F238E27FC236}">
                  <a16:creationId xmlns:a16="http://schemas.microsoft.com/office/drawing/2014/main" id="{18A33086-9F3A-1F57-EC6E-42A2BD992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7" r="26175"/>
            <a:stretch/>
          </p:blipFill>
          <p:spPr bwMode="auto">
            <a:xfrm>
              <a:off x="0" y="38100"/>
              <a:ext cx="2094230" cy="18288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Рисунок 19" descr="En plástico con Gel separador + Activador de coagulación | Tubos para Suero  | Diagnostico Belgrano S.R.L.">
              <a:extLst>
                <a:ext uri="{FF2B5EF4-FFF2-40B4-BE49-F238E27FC236}">
                  <a16:creationId xmlns:a16="http://schemas.microsoft.com/office/drawing/2014/main" id="{61CB14BA-44EA-38FD-C228-571DC1574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0480"/>
              <a:ext cx="1824355" cy="1813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Рисунок 20" descr="СМ-6МT - центрифуга лабораторная, с ротором 6М.02, 24х12 мл | Купить по  низкой цене стоматологическое оборудование ELMI (Латвия)">
              <a:extLst>
                <a:ext uri="{FF2B5EF4-FFF2-40B4-BE49-F238E27FC236}">
                  <a16:creationId xmlns:a16="http://schemas.microsoft.com/office/drawing/2014/main" id="{1A599636-7106-C8FA-E6F9-D2FEB60B1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560" y="0"/>
              <a:ext cx="1882140" cy="1882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Стрілка: вправо 21">
              <a:extLst>
                <a:ext uri="{FF2B5EF4-FFF2-40B4-BE49-F238E27FC236}">
                  <a16:creationId xmlns:a16="http://schemas.microsoft.com/office/drawing/2014/main" id="{A3620F64-EED0-1DDC-22F9-7849EFAC1166}"/>
                </a:ext>
              </a:extLst>
            </p:cNvPr>
            <p:cNvSpPr/>
            <p:nvPr/>
          </p:nvSpPr>
          <p:spPr>
            <a:xfrm flipV="1">
              <a:off x="2148840" y="956310"/>
              <a:ext cx="412750" cy="11491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  <p:sp>
          <p:nvSpPr>
            <p:cNvPr id="23" name="Стрілка: вправо 22">
              <a:extLst>
                <a:ext uri="{FF2B5EF4-FFF2-40B4-BE49-F238E27FC236}">
                  <a16:creationId xmlns:a16="http://schemas.microsoft.com/office/drawing/2014/main" id="{198B0149-ABAD-D80B-B601-C6E86962DDD7}"/>
                </a:ext>
              </a:extLst>
            </p:cNvPr>
            <p:cNvSpPr/>
            <p:nvPr/>
          </p:nvSpPr>
          <p:spPr>
            <a:xfrm>
              <a:off x="3787140" y="986790"/>
              <a:ext cx="427703" cy="1179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2024841953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34515</TotalTime>
  <Words>267</Words>
  <Application>Microsoft Office PowerPoint</Application>
  <PresentationFormat>Широкий екран</PresentationFormat>
  <Paragraphs>62</Paragraphs>
  <Slides>11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PFAgoraSansProRegular</vt:lpstr>
      <vt:lpstr>Symbol</vt:lpstr>
      <vt:lpstr>Times New Roman</vt:lpstr>
      <vt:lpstr>Verdana</vt:lpstr>
      <vt:lpstr>Ретро</vt:lpstr>
      <vt:lpstr>Презентація PowerPoint</vt:lpstr>
      <vt:lpstr>Етапи проведення лабораторного обстеження:</vt:lpstr>
      <vt:lpstr>Преаналітичний етап лабораторної діагностики – це комплекс дій, що передує безпосередньому виконанню досліджень:</vt:lpstr>
      <vt:lpstr>Системи забору венозної крові</vt:lpstr>
      <vt:lpstr>Проведення забору капілярної крові</vt:lpstr>
      <vt:lpstr>Венепункція</vt:lpstr>
      <vt:lpstr>Системи забору крові</vt:lpstr>
      <vt:lpstr>Різниця між плазмою та сироваткою</vt:lpstr>
      <vt:lpstr>Різниця між плазмою та сироваткою</vt:lpstr>
      <vt:lpstr>Поняття гемолізу, хільозу та іктеричності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Аналізатор імунофлуорисцентний  LS-1100</dc:title>
  <dc:creator>Master</dc:creator>
  <cp:lastModifiedBy>Інна Шлапак</cp:lastModifiedBy>
  <cp:revision>1045</cp:revision>
  <cp:lastPrinted>2021-01-22T13:56:42Z</cp:lastPrinted>
  <dcterms:created xsi:type="dcterms:W3CDTF">2021-01-21T14:21:11Z</dcterms:created>
  <dcterms:modified xsi:type="dcterms:W3CDTF">2025-07-21T14:21:25Z</dcterms:modified>
</cp:coreProperties>
</file>